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" pitchFamily="2" charset="0"/>
      <p:regular r:id="rId39"/>
      <p:bold r:id="rId40"/>
      <p:italic r:id="rId41"/>
      <p:boldItalic r:id="rId42"/>
    </p:embeddedFont>
    <p:embeddedFont>
      <p:font typeface="Montserrat ExtraBold" pitchFamily="2" charset="0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tAxYuD2XN5wAb9Ps/N/4jKA9s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1"/>
  </p:normalViewPr>
  <p:slideViewPr>
    <p:cSldViewPr snapToGrid="0" snapToObjects="1">
      <p:cViewPr varScale="1">
        <p:scale>
          <a:sx n="103" d="100"/>
          <a:sy n="103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latin typeface="Montserrat"/>
                <a:ea typeface="Montserrat"/>
                <a:cs typeface="Montserrat"/>
                <a:sym typeface="Montserrat"/>
              </a:rPr>
              <a:t>Tehát a kudarc elkerülhetetlen, a kérdés az, hogyan tekintesz rá?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You cant connect the dots forward. You can only do it backwards. – Steve Jobs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Minden értünk történik. Life is happening for you, not to you. – Tony Robbins</a:t>
            </a:r>
            <a:endParaRPr/>
          </a:p>
        </p:txBody>
      </p:sp>
      <p:sp>
        <p:nvSpPr>
          <p:cNvPr id="186" name="Google Shape;1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Done is better than perfect.</a:t>
            </a:r>
            <a:endParaRPr/>
          </a:p>
        </p:txBody>
      </p:sp>
      <p:sp>
        <p:nvSpPr>
          <p:cNvPr id="196" name="Google Shape;1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Szolgáltatós webinár. „Hogyan vágjak hajat online, okoska?”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Hibázz minél többet az elején / kicsiben, Gary Vee. </a:t>
            </a:r>
            <a:endParaRPr/>
          </a:p>
        </p:txBody>
      </p:sp>
      <p:sp>
        <p:nvSpPr>
          <p:cNvPr id="207" name="Google Shape;20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Valahogy bele lehetne fűzni azt, hogy elhiggyék, jó a termékük.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Mindig az elégedett ügyfélből indulj ki, ne a szkeptikusból, szomszéd pistikéből és a családtagokból.</a:t>
            </a:r>
            <a:endParaRPr/>
          </a:p>
        </p:txBody>
      </p:sp>
      <p:sp>
        <p:nvSpPr>
          <p:cNvPr id="227" name="Google Shape;22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jó marketinges nem fogja elvállalni jutalékért a munkát veled, mert tudja, hogy valójában nem érted még eléggé a piacodat. Azért akarod, hogy jutalékba dolgozzunk együtt, mert fogalmad sincs, hogy merre indulj. Mert nem vagy biztos a cuccodban.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Máskülönben most őszintén, miért akarnál jutalékos együttműködést, ha biztos vagy benne, hogy működni fog? Hülye lennél több pénzt fizetni...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Tehát amikor azt mondod, hogy „neked erre nincs időd / kedved”, akkor jelentősen csökkented az esélyedet arra, hogy eredményt érj el, mert szinte senki sem indult el így....</a:t>
            </a:r>
            <a:endParaRPr/>
          </a:p>
        </p:txBody>
      </p:sp>
      <p:sp>
        <p:nvSpPr>
          <p:cNvPr id="272" name="Google Shape;27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Nagyon jó preframe-t kell kitalálnom ide: keveset érsz csak az online marketing stratégiával. A legsikeresebb ügyfeleim gondolkodásmódját sablonizáltam, velük beszélgettem.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Miért nem még több online marketing trükköt mutatok?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Tony Robbins UPW-n részt vettem és úgy gondolom, az igazi különbség a sikeres ügyfeleim és a sikertelenek között a gondolkodásmódjukban rejlik.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Kimaxoltuk az online marketing stratégiákat, taktikákat, még se lett mindenki boldog, gazdag és elégedett.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siker 80%-ban azon múlik, hogy hogyan gondolkozol.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Hiába tudják az ügyfelek, hogy MIT kellene csinálni, valójában a kudarctól való FÉLELEM visszatartja őket a cselekvéstől.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Elmondani, hogy ez az első alkalom. Egy célom van: sokkal nagyobb értéket adni azoknak, akik elfogadni engem. És ehhez kevés a 20%, a gondolkodásmódotokat is fejleszteni szeretném. Ti vagytok az első olyan csapat, akiknek segítek gondolkodásmódot is váltani.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Szükség van a gondolkodásmódod fejlesztésére.</a:t>
            </a: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Érzelmekről többet lehetne beszélni: frusztráció, szorongás, félelem. Ezeket valahogyan bele kellene kapcsolni a hétfői előadásba.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Ha negatív érzéseket kötsz az áremeléshez, akkor nem fogod megemelni az árat.</a:t>
            </a:r>
            <a:endParaRPr/>
          </a:p>
        </p:txBody>
      </p:sp>
      <p:sp>
        <p:nvSpPr>
          <p:cNvPr id="379" name="Google Shape;37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Nagyon jó preframe-t kell kitalálnom ide: keveset érsz csak az online marketing stratégiával. A legsikeresebb ügyfeleim gondolkodásmódját sablonizáltam, velük beszélgettem.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Miért nem még több online marketing trükköt mutatok?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Tony Robbins UPW-n részt vettem és úgy gondolom, az igazi különbség a sikeres ügyfeleim és a sikertelenek között a gondolkodásmódjukban rejlik.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Kimaxoltuk az online marketing stratégiákat, taktikákat, még se lett mindenki boldog, gazdag és elégedett.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siker 80%-ban azon múlik, hogy hogyan gondolkozol.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Hiába tudják az ügyfelek, hogy MIT kellene csinálni, valójában a kudarctól való FÉLELEM visszatartja őket a cselekvéstől.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Elmondani, hogy ez az első alkalom. Egy célom van: sokkal nagyobb értéket adni azoknak, akik elfogadni engem. És ehhez kevés a 20%, a gondolkodásmódotokat is fejleszteni szeretném. Ti vagytok az első olyan csapat, akiknek segítek gondolkodásmódot is váltani.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Szükség van a gondolkodásmódod fejlesztésére.</a:t>
            </a:r>
            <a:endParaRPr/>
          </a:p>
        </p:txBody>
      </p:sp>
      <p:sp>
        <p:nvSpPr>
          <p:cNvPr id="401" name="Google Shape;40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Másik példa kell ide, mert ellentmondásos ez a példa 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Mindannyiunk szoftvere két féle hiedelmet tartalmaz: hátráltatót vagy előre vívőt.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Mit látunk gyerekkorunkban?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Azt, hogy az iskolában és a szüleinktől akkor kapunk elismerést, ha megmutatjuk a lexikális tudásunkat.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Tudsz már összeadni? Tudod az évszámokat? Megy az összes közgáz tétel?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Van diplomád? Esetleg több is? Nyelvvizsgával?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AKKOR ügyes vagy!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Arra vagyunk kondícionálva, hogy a száraz, szakmai tudásunkat villogtassuk, hiszen akkor kapunk elismerést.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Ezek után nem csoda, hogy vállalkozóként is így állunk a dolgokhoz! Azt akarjuk bebizonyítani, hogy magas a szaktudásunk, ezért mindig szakszavakkal, idegennyelvű kifejezésekkel élünk, szakbarbárként viselkedünk. (Tipp: amikor valaki megcsinál úgy egy előadás, hogy nincs benne semmilyen idegenszó, na akkor tudod, hogy igazi tanítóval állsz szemben!)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Posztolási teszt</a:t>
            </a: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Miért nem még több online marketing trükköt mutatok?</a:t>
            </a:r>
            <a:endParaRPr/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Miért nem még több online marketing trükköt mutatok?</a:t>
            </a:r>
            <a:endParaRPr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ush PicturePlaceholder 2">
  <p:cSld name="Brush PicturePlaceholder 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>
            <a:spLocks noGrp="1"/>
          </p:cNvSpPr>
          <p:nvPr>
            <p:ph type="pic" idx="2"/>
          </p:nvPr>
        </p:nvSpPr>
        <p:spPr>
          <a:xfrm>
            <a:off x="0" y="0"/>
            <a:ext cx="6410703" cy="638126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sldNum" idx="12"/>
          </p:nvPr>
        </p:nvSpPr>
        <p:spPr>
          <a:xfrm>
            <a:off x="11262360" y="403860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839788" y="109537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43"/>
          <p:cNvSpPr>
            <a:spLocks noGrp="1"/>
          </p:cNvSpPr>
          <p:nvPr>
            <p:ph type="pic" idx="2"/>
          </p:nvPr>
        </p:nvSpPr>
        <p:spPr>
          <a:xfrm>
            <a:off x="5183188" y="109537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1"/>
          </p:nvPr>
        </p:nvSpPr>
        <p:spPr>
          <a:xfrm>
            <a:off x="839788" y="2695575"/>
            <a:ext cx="3932237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1"/>
          </p:nvPr>
        </p:nvSpPr>
        <p:spPr>
          <a:xfrm rot="5400000">
            <a:off x="4346575" y="-854075"/>
            <a:ext cx="349885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>
            <a:spLocks noGrp="1"/>
          </p:cNvSpPr>
          <p:nvPr>
            <p:ph type="title"/>
          </p:nvPr>
        </p:nvSpPr>
        <p:spPr>
          <a:xfrm rot="5400000">
            <a:off x="7489031" y="2312194"/>
            <a:ext cx="51006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body" idx="1"/>
          </p:nvPr>
        </p:nvSpPr>
        <p:spPr>
          <a:xfrm rot="5400000">
            <a:off x="2155031" y="-240506"/>
            <a:ext cx="51006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838200" y="1308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body" idx="1"/>
          </p:nvPr>
        </p:nvSpPr>
        <p:spPr>
          <a:xfrm>
            <a:off x="838200" y="2905125"/>
            <a:ext cx="10515600" cy="327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838200" y="2682875"/>
            <a:ext cx="5181600" cy="346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2"/>
          </p:nvPr>
        </p:nvSpPr>
        <p:spPr>
          <a:xfrm>
            <a:off x="6172200" y="2682875"/>
            <a:ext cx="5181600" cy="346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>
            <a:spLocks noGrp="1"/>
          </p:cNvSpPr>
          <p:nvPr>
            <p:ph type="title"/>
          </p:nvPr>
        </p:nvSpPr>
        <p:spPr>
          <a:xfrm>
            <a:off x="839788" y="10953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1"/>
          </p:nvPr>
        </p:nvSpPr>
        <p:spPr>
          <a:xfrm>
            <a:off x="839788" y="25574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2"/>
          </p:nvPr>
        </p:nvSpPr>
        <p:spPr>
          <a:xfrm>
            <a:off x="839788" y="3517900"/>
            <a:ext cx="5157787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3"/>
          </p:nvPr>
        </p:nvSpPr>
        <p:spPr>
          <a:xfrm>
            <a:off x="6172200" y="25574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4"/>
          </p:nvPr>
        </p:nvSpPr>
        <p:spPr>
          <a:xfrm>
            <a:off x="6172200" y="3517900"/>
            <a:ext cx="5183188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838200" y="11747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839788" y="11430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5181600" y="114300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2"/>
          </p:nvPr>
        </p:nvSpPr>
        <p:spPr>
          <a:xfrm>
            <a:off x="839788" y="2743200"/>
            <a:ext cx="3932237" cy="32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ftr" idx="11"/>
          </p:nvPr>
        </p:nvSpPr>
        <p:spPr>
          <a:xfrm>
            <a:off x="4267200" y="62961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1721532"/>
            <a:ext cx="12192000" cy="2752495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6160" y="5418319"/>
            <a:ext cx="1798320" cy="53567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838200" y="2078174"/>
            <a:ext cx="7320349" cy="147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ExtraBold"/>
              <a:buNone/>
            </a:pPr>
            <a:r>
              <a:rPr lang="hu-HU" sz="40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Hogyan változtasd meg a gondolkodásmódod, hogy valóban sikeres legyél?</a:t>
            </a:r>
            <a:endParaRPr sz="3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6475" y="777240"/>
            <a:ext cx="4053840" cy="608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1 – Félelem a kudarctól</a:t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0" y="2907405"/>
            <a:ext cx="623054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kudarc a siker előző lépcsőfoka – avagy tanulunk vagy nyerünk!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 Mclaren</a:t>
            </a:r>
            <a:endParaRPr sz="3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10" descr="A képen szöveg, személy, állás, modellt állás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 l="37025" t="12204" r="14205" b="18888"/>
          <a:stretch/>
        </p:blipFill>
        <p:spPr>
          <a:xfrm>
            <a:off x="6918960" y="1526060"/>
            <a:ext cx="4785359" cy="5071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Saját példa</a:t>
            </a:r>
            <a:endParaRPr/>
          </a:p>
        </p:txBody>
      </p:sp>
      <p:sp>
        <p:nvSpPr>
          <p:cNvPr id="191" name="Google Shape;191;p11"/>
          <p:cNvSpPr txBox="1"/>
          <p:nvPr/>
        </p:nvSpPr>
        <p:spPr>
          <a:xfrm>
            <a:off x="1452803" y="5860879"/>
            <a:ext cx="94568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SalesAutopilot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kaland... nem jött össze!</a:t>
            </a:r>
            <a:endParaRPr sz="1200" dirty="0"/>
          </a:p>
        </p:txBody>
      </p:sp>
      <p:pic>
        <p:nvPicPr>
          <p:cNvPr id="192" name="Google Shape;192;p11" descr="A képen személy, férfi, beltéri, modellt állás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 t="17111" b="10000"/>
          <a:stretch/>
        </p:blipFill>
        <p:spPr>
          <a:xfrm rot="10800000">
            <a:off x="2381381" y="1441755"/>
            <a:ext cx="7429237" cy="406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9350" y="1494500"/>
            <a:ext cx="3912549" cy="3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0" y="-1"/>
            <a:ext cx="12192000" cy="1286400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2 – Még várok a tökéletesre</a:t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2045315" y="5087059"/>
            <a:ext cx="810137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„Még nem elég jó az ötlet / a kivitelezés, még várok / dolgozom rajta.”</a:t>
            </a:r>
            <a:endParaRPr sz="1200" dirty="0"/>
          </a:p>
        </p:txBody>
      </p:sp>
      <p:sp>
        <p:nvSpPr>
          <p:cNvPr id="203" name="Google Shape;203;p12"/>
          <p:cNvSpPr txBox="1"/>
          <p:nvPr/>
        </p:nvSpPr>
        <p:spPr>
          <a:xfrm>
            <a:off x="566494" y="2023819"/>
            <a:ext cx="749285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Emlékezz: elsőre valószínűleg nem fog úgy sikerülni!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 ügyfeleid nem a tökéletesre vágynak, hanem az emberire. Azzal tudnak együtt érezni, a tökéletes elérhetetlen.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Saját példa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5384196" y="3341776"/>
            <a:ext cx="658770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Minél előbb gyűjtöd be a pofonokat, annál gyorsabban megtalálod a jó utat.</a:t>
            </a:r>
            <a:endParaRPr sz="1200" dirty="0"/>
          </a:p>
        </p:txBody>
      </p:sp>
      <p:pic>
        <p:nvPicPr>
          <p:cNvPr id="213" name="Google Shape;213;p13" descr="A képen személy, beltéri, ablak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10845" y="2072005"/>
            <a:ext cx="5278120" cy="395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Így mondja egy profi vállalkozó. ☺</a:t>
            </a:r>
            <a:endParaRPr sz="3200" b="1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6096000" y="3161436"/>
            <a:ext cx="552545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pályán kell lenned ahhoz, hogy profivá válj.</a:t>
            </a:r>
            <a:endParaRPr sz="12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Cserpes</a:t>
            </a:r>
            <a:r>
              <a:rPr lang="hu-HU" sz="3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István</a:t>
            </a:r>
            <a:endParaRPr sz="1200" dirty="0"/>
          </a:p>
        </p:txBody>
      </p:sp>
      <p:pic>
        <p:nvPicPr>
          <p:cNvPr id="223" name="Google Shape;223;p14" descr="A képen szöveg, beltéri, személy, megjelenítés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 l="16443" r="7111"/>
          <a:stretch/>
        </p:blipFill>
        <p:spPr>
          <a:xfrm rot="5400000">
            <a:off x="321459" y="1466850"/>
            <a:ext cx="52425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3 – Félek a nyomulástól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1893185" y="1674773"/>
            <a:ext cx="840562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„Nem akarok még egy emailt küldeni / újra szólni, akinek kell, az úgyis vásárol majd.”</a:t>
            </a:r>
            <a:endParaRPr sz="1200" dirty="0"/>
          </a:p>
        </p:txBody>
      </p:sp>
      <p:sp>
        <p:nvSpPr>
          <p:cNvPr id="233" name="Google Shape;233;p15"/>
          <p:cNvSpPr txBox="1"/>
          <p:nvPr/>
        </p:nvSpPr>
        <p:spPr>
          <a:xfrm>
            <a:off x="1229839" y="3796918"/>
            <a:ext cx="973232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Jó amit csinálsz?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 a terméked / szolgáltatásod egy valós problémát old meg, akkor kötelességed minél több emberhez eljutni.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Zig Ziglar</a:t>
            </a:r>
            <a:endParaRPr sz="40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3 – Félelem a „nyomulástól”</a:t>
            </a:r>
            <a:endParaRPr/>
          </a:p>
        </p:txBody>
      </p:sp>
      <p:sp>
        <p:nvSpPr>
          <p:cNvPr id="242" name="Google Shape;242;p16"/>
          <p:cNvSpPr txBox="1"/>
          <p:nvPr/>
        </p:nvSpPr>
        <p:spPr>
          <a:xfrm>
            <a:off x="180209" y="1498832"/>
            <a:ext cx="775716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Akár közhely, akár nem, a világ tényleg felgyorsult. Nem fognak figyelni rád, ha nem teszed oda magad.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*</a:t>
            </a:r>
            <a:endParaRPr sz="1200"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Számoljunk egy kicsit!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10.000 fős email listád van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Abból 30% olvas, az 3.000 ember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Közülük 25% átkattint, az 750 ember</a:t>
            </a:r>
            <a:endParaRPr sz="1200" dirty="0"/>
          </a:p>
        </p:txBody>
      </p:sp>
      <p:sp>
        <p:nvSpPr>
          <p:cNvPr id="243" name="Google Shape;243;p16"/>
          <p:cNvSpPr txBox="1"/>
          <p:nvPr/>
        </p:nvSpPr>
        <p:spPr>
          <a:xfrm>
            <a:off x="894189" y="4942960"/>
            <a:ext cx="63292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Szégyenlős értékesítőnek soványak a gyerekei.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Zig Ziglar</a:t>
            </a:r>
            <a:endParaRPr sz="44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4" name="Google Shape;244;p16" descr="Képtalálatok a következőre: zig zigl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212" y="1286356"/>
            <a:ext cx="4058788" cy="5571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4251" y="1423654"/>
            <a:ext cx="1200329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7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4 – Nincs időm / kedvem a marketinghez...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1350317" y="5190929"/>
            <a:ext cx="949136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„Nincs időm erre! / Nem vagyok marketinges / Kell nekem egy jó marketinges, majd ő...”</a:t>
            </a:r>
            <a:endParaRPr sz="1200" dirty="0"/>
          </a:p>
        </p:txBody>
      </p:sp>
      <p:sp>
        <p:nvSpPr>
          <p:cNvPr id="255" name="Google Shape;255;p17"/>
          <p:cNvSpPr txBox="1"/>
          <p:nvPr/>
        </p:nvSpPr>
        <p:spPr>
          <a:xfrm>
            <a:off x="566494" y="2023819"/>
            <a:ext cx="643978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Emlékezz vissza a mai sikersztorikra: MINDENKI saját maga rakta össze az alapokat, az első működő valamit...</a:t>
            </a:r>
            <a:endParaRPr dirty="0"/>
          </a:p>
        </p:txBody>
      </p:sp>
      <p:pic>
        <p:nvPicPr>
          <p:cNvPr id="256" name="Google Shape;25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3440" y="1297432"/>
            <a:ext cx="1168320" cy="116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0460" y="1881592"/>
            <a:ext cx="4781441" cy="291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4 – Nincs időm / kedvem a marketinghez...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1033298" y="5116229"/>
            <a:ext cx="1012540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marketing alapvető része a céged felépítésének. Más nem fogja helyetted megcsinálni.</a:t>
            </a:r>
            <a:endParaRPr sz="1200" dirty="0"/>
          </a:p>
        </p:txBody>
      </p:sp>
      <p:sp>
        <p:nvSpPr>
          <p:cNvPr id="267" name="Google Shape;267;p18"/>
          <p:cNvSpPr txBox="1"/>
          <p:nvPr/>
        </p:nvSpPr>
        <p:spPr>
          <a:xfrm>
            <a:off x="566494" y="2023819"/>
            <a:ext cx="749285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 elolvastad a könyvet: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 az ideális vásárló? Mi a probléma?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 a jó ajánlat?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Értékes anyag email címért cserébe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További ajánlatok</a:t>
            </a:r>
            <a:endParaRPr sz="12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Folyamatos kommunikáció</a:t>
            </a:r>
            <a:endParaRPr sz="1200" dirty="0"/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2729" y="1637149"/>
            <a:ext cx="2195972" cy="344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325" y="1119650"/>
            <a:ext cx="6604976" cy="43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9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4 – Nincs időm / kedvem a marketinghez...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1033298" y="5331321"/>
            <a:ext cx="1012540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Amit sokan keresnek „marketingesként”, azt valójában üzlettársnak hívják. Itt a bibi...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Miért foglalkozunk ezzel?</a:t>
            </a:r>
            <a:endParaRPr/>
          </a:p>
        </p:txBody>
      </p:sp>
      <p:pic>
        <p:nvPicPr>
          <p:cNvPr id="98" name="Google Shape;98;p2" descr="A képen szöveg, személy, fal, beltéri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 l="14959"/>
          <a:stretch/>
        </p:blipFill>
        <p:spPr>
          <a:xfrm rot="10800000">
            <a:off x="0" y="1286356"/>
            <a:ext cx="6324600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527949" y="2798003"/>
            <a:ext cx="508493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siker 80%-</a:t>
            </a:r>
            <a:r>
              <a:rPr lang="hu-HU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ban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gondolkodásmód és 20%-</a:t>
            </a:r>
            <a:r>
              <a:rPr lang="hu-HU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ban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amit csinálsz.</a:t>
            </a:r>
            <a:endParaRPr sz="11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Tony </a:t>
            </a:r>
            <a:r>
              <a:rPr lang="hu-HU" sz="32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Robbins</a:t>
            </a:r>
            <a:endParaRPr sz="32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281" y="1394500"/>
            <a:ext cx="6103500" cy="40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0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4 – Nincs időm / kedvem a marketinghez...</a:t>
            </a:r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1033298" y="5463500"/>
            <a:ext cx="1012540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 marketing szakértőre, hanem megvalósítóra van szükséged. (Ezt kb. asszisztensnek hívják.)</a:t>
            </a:r>
            <a:endParaRPr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549" y="661262"/>
            <a:ext cx="8925375" cy="584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1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4 – Nincs időm / kedvem a marketinghez...</a:t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1033298" y="5411928"/>
            <a:ext cx="1012540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 azért fog jönni a siker, mert több százezret vagy milliós tételt kifizetsz a legjobb kivitelezőnek.</a:t>
            </a:r>
            <a:endParaRPr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9500" y="4310200"/>
            <a:ext cx="2622500" cy="25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2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2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Erőt adó hiedelmek feltöltése indul...</a:t>
            </a:r>
            <a:endParaRPr/>
          </a:p>
        </p:txBody>
      </p:sp>
      <p:sp>
        <p:nvSpPr>
          <p:cNvPr id="308" name="Google Shape;308;p22"/>
          <p:cNvSpPr txBox="1"/>
          <p:nvPr/>
        </p:nvSpPr>
        <p:spPr>
          <a:xfrm>
            <a:off x="370989" y="1637149"/>
            <a:ext cx="101253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strike="sng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„Félek a kudarctól” </a:t>
            </a:r>
            <a:r>
              <a:rPr lang="hu-HU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HELYETT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 biztos, hogy elsőre sikerül és ez normális!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Senki nem tudja mi kell a piacnak, de elég kitartó leszek ahhoz, hogy rájöjjek.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kudarc a siker előző lépcsőfoka – avagy tanulok vagy nyerek!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3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Erőt adó hiedelmek feltöltése indul...</a:t>
            </a:r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370989" y="1637149"/>
            <a:ext cx="10125403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strike="sngStrik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„Várok még, mert nem tökéletes” 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HELYETT: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 ügyfeleim nem a tökéletesre, hanem emberire vágynak.</a:t>
            </a:r>
            <a:endParaRPr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Minél előbb gyűjtöm be a pofonokat, annál gyorsabban találom meg a jó utat.</a:t>
            </a:r>
            <a:endParaRPr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pályán kell lennem ahhoz, hogy profivá váljak.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Erőt adó hiedelmek feltöltése indul...</a:t>
            </a:r>
            <a:endParaRPr/>
          </a:p>
        </p:txBody>
      </p:sp>
      <p:sp>
        <p:nvSpPr>
          <p:cNvPr id="326" name="Google Shape;326;p24"/>
          <p:cNvSpPr txBox="1"/>
          <p:nvPr/>
        </p:nvSpPr>
        <p:spPr>
          <a:xfrm>
            <a:off x="370989" y="1637149"/>
            <a:ext cx="1012540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strike="sng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„Félek a nyomulástól” </a:t>
            </a:r>
            <a:r>
              <a:rPr lang="hu-HU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HELYETT: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termékem / szolgáltatásom egy valós problémát old meg, tehát kötelességem minél több emberhez eljuttatni!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világ felgyorsult, nem elég egyszer elmondani! Nem bízom magam többé a reménymarketingre!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Szégyenlős értékesítőnek soványak a gyerekei, márpedig én szeretnék mindent megadni a gyermekeimnek!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5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Erőt adó hiedelmek feltöltése indul...</a:t>
            </a:r>
            <a:endParaRPr/>
          </a:p>
        </p:txBody>
      </p:sp>
      <p:sp>
        <p:nvSpPr>
          <p:cNvPr id="335" name="Google Shape;335;p25"/>
          <p:cNvSpPr txBox="1"/>
          <p:nvPr/>
        </p:nvSpPr>
        <p:spPr>
          <a:xfrm>
            <a:off x="370989" y="1637149"/>
            <a:ext cx="1012540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strike="sngStrik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„Nincs időm / kedvem a marketingre” </a:t>
            </a:r>
            <a:r>
              <a:rPr lang="hu-H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HELYETT: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Emlékezz: minden ma halott sikersztoriban értettek a marketinghez... Sőt, sok minden maguk csináltak meg az elején!</a:t>
            </a:r>
            <a:endParaRPr sz="1200"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marketing alapvető része a cégem felépítésének. Nem fogja helyettem más megcsinálni (=felépíteni a cégemet).</a:t>
            </a:r>
            <a:endParaRPr sz="1200"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 marketing szakértőre, hanem megvalósítóra (asszisztens) van szükségem!</a:t>
            </a:r>
            <a:endParaRPr sz="1200"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 azért fog jönni a siker, mert sok pénzt tolok bele. Hanem azért, mert gyorsan és sokat tudok tesztelni.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6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Zárásképp </a:t>
            </a:r>
            <a:r>
              <a:rPr lang="hu-HU" sz="3200" b="1" u="sng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legfontosabb</a:t>
            </a: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hiedelem</a:t>
            </a:r>
            <a:endParaRPr/>
          </a:p>
        </p:txBody>
      </p:sp>
      <p:sp>
        <p:nvSpPr>
          <p:cNvPr id="344" name="Google Shape;344;p26"/>
          <p:cNvSpPr txBox="1"/>
          <p:nvPr/>
        </p:nvSpPr>
        <p:spPr>
          <a:xfrm>
            <a:off x="809232" y="2929868"/>
            <a:ext cx="609736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Akár azt hiszed, hogy meg tudod csinálni, akár azt, hogy nem, igazad lesz.</a:t>
            </a:r>
            <a:endParaRPr sz="12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Henry Ford</a:t>
            </a:r>
            <a:endParaRPr sz="24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26" descr="Képtalálatok a következőre: henry fo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4085" y="1735860"/>
            <a:ext cx="3486926" cy="445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7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„Szent grál” nálam...</a:t>
            </a:r>
            <a:endParaRPr/>
          </a:p>
        </p:txBody>
      </p:sp>
      <p:sp>
        <p:nvSpPr>
          <p:cNvPr id="354" name="Google Shape;354;p27"/>
          <p:cNvSpPr txBox="1"/>
          <p:nvPr/>
        </p:nvSpPr>
        <p:spPr>
          <a:xfrm>
            <a:off x="995410" y="3176090"/>
            <a:ext cx="572501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Tudod mi segít nekem a legjobban elhinni, hogy meg tudom csinálni?</a:t>
            </a:r>
            <a:endParaRPr sz="24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5" name="Google Shape;355;p27" descr="Képtalálatok a következőre: henry fo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4085" y="1735860"/>
            <a:ext cx="3486926" cy="445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8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Valaki, aki már megcsinálta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507730" y="1735860"/>
            <a:ext cx="7511805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Honnan írj listát?</a:t>
            </a:r>
            <a:endParaRPr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Magyar üzleti tanácsadók weboldaláról / közösségi média oldaláról referenciák / sikersztorik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Lépj be előfizetéses klubokba és nézz szét ott (máris megvan a kapcsolat!)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Olvass marketinges könyveket (pl. UVF-</a:t>
            </a:r>
            <a:r>
              <a:rPr lang="hu-HU" sz="2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</a:t>
            </a: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21 cég szerepel)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Saját kútfőből </a:t>
            </a:r>
            <a:r>
              <a:rPr lang="hu-HU" sz="2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válassz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5" name="Google Shape;365;p28" descr="Képtalálatok a következőre: henry fo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4085" y="1735860"/>
            <a:ext cx="3486926" cy="445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9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Valaki, aki már megcsinálta</a:t>
            </a:r>
            <a:endParaRPr/>
          </a:p>
        </p:txBody>
      </p:sp>
      <p:sp>
        <p:nvSpPr>
          <p:cNvPr id="374" name="Google Shape;374;p29"/>
          <p:cNvSpPr txBox="1"/>
          <p:nvPr/>
        </p:nvSpPr>
        <p:spPr>
          <a:xfrm>
            <a:off x="690610" y="2683627"/>
            <a:ext cx="57250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u-HU"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Nézd meg az árbevételét / adózott eredményét.</a:t>
            </a:r>
            <a:endParaRPr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u-HU"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Hívd el egy ebédre / vacsorára és kérdezd meg hogyan csinálta.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29" descr="Képtalálatok a következőre: henry fo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4085" y="1735860"/>
            <a:ext cx="3486926" cy="445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 alapján gondolkodunk?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70989" y="2106705"/>
            <a:ext cx="6837531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AutoNum type="arabicPeriod"/>
            </a:pPr>
            <a:r>
              <a:rPr lang="hu-HU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Amit láttunk gyermekkorunkban (80%)</a:t>
            </a:r>
            <a:endParaRPr sz="1100" dirty="0"/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AutoNum type="arabicPeriod"/>
            </a:pPr>
            <a:r>
              <a:rPr lang="hu-HU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Amilyen közegben most vagyunk (20%)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Amit látsz magad körül, az a „normális”. Az a Te valóságod, de nem a teljes igazság.</a:t>
            </a:r>
            <a:endParaRPr sz="1100" dirty="0"/>
          </a:p>
        </p:txBody>
      </p:sp>
      <p:pic>
        <p:nvPicPr>
          <p:cNvPr id="109" name="Google Shape;109;p3" descr="A képen beltéri, személy, férfi, szekrény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2096" y="1489722"/>
            <a:ext cx="3818681" cy="509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0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Hogyan tudod megváltoztatni a szoftveredet?</a:t>
            </a:r>
            <a:endParaRPr/>
          </a:p>
        </p:txBody>
      </p:sp>
      <p:sp>
        <p:nvSpPr>
          <p:cNvPr id="384" name="Google Shape;384;p30"/>
          <p:cNvSpPr txBox="1"/>
          <p:nvPr/>
        </p:nvSpPr>
        <p:spPr>
          <a:xfrm>
            <a:off x="370989" y="2482059"/>
            <a:ext cx="749285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Írd össze milyen hiedelmed van a fejedben az online bizniszekről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Értékeld ki: hátráltat vagy előre visz?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Fogalmazd át úgy, hogy hatalmat adjon!</a:t>
            </a:r>
            <a:endParaRPr sz="1200" dirty="0"/>
          </a:p>
        </p:txBody>
      </p:sp>
      <p:pic>
        <p:nvPicPr>
          <p:cNvPr id="385" name="Google Shape;385;p30" descr="A képen játék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672" y="1992536"/>
            <a:ext cx="3918339" cy="358248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0"/>
          <p:cNvSpPr txBox="1"/>
          <p:nvPr/>
        </p:nvSpPr>
        <p:spPr>
          <a:xfrm>
            <a:off x="660549" y="5434966"/>
            <a:ext cx="74928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Nézzük a példa mondatokat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1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Fejezd be a mondatokat!</a:t>
            </a:r>
            <a:endParaRPr/>
          </a:p>
        </p:txBody>
      </p:sp>
      <p:sp>
        <p:nvSpPr>
          <p:cNvPr id="395" name="Google Shape;395;p31"/>
          <p:cNvSpPr txBox="1"/>
          <p:nvPr/>
        </p:nvSpPr>
        <p:spPr>
          <a:xfrm>
            <a:off x="370989" y="1637149"/>
            <a:ext cx="9471436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gazdagok...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vállalkozók...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pénz...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marketingre időt szánni...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kudarcok...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 áremelés...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„nyomulás”...</a:t>
            </a:r>
            <a:endParaRPr sz="12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 jut még eszedbe, amivel feladatod van szerinted?</a:t>
            </a:r>
            <a:endParaRPr sz="1200" dirty="0"/>
          </a:p>
          <a:p>
            <a:pPr marL="5143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6" name="Google Shape;396;p31" descr="A képen játék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5585" y="1470793"/>
            <a:ext cx="2255426" cy="206210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1"/>
          <p:cNvSpPr txBox="1"/>
          <p:nvPr/>
        </p:nvSpPr>
        <p:spPr>
          <a:xfrm>
            <a:off x="2349574" y="5864299"/>
            <a:ext cx="74928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(TIPP: mit hallottál gyerekként a szüleidtől a fentiekről?)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2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Miért foglalkozunk ezzel?</a:t>
            </a:r>
            <a:endParaRPr/>
          </a:p>
        </p:txBody>
      </p:sp>
      <p:pic>
        <p:nvPicPr>
          <p:cNvPr id="406" name="Google Shape;406;p32" descr="A képen szöveg, személy, fal, beltéri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 l="14959"/>
          <a:stretch/>
        </p:blipFill>
        <p:spPr>
          <a:xfrm rot="10800000">
            <a:off x="0" y="1286356"/>
            <a:ext cx="6324600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2"/>
          <p:cNvSpPr txBox="1"/>
          <p:nvPr/>
        </p:nvSpPr>
        <p:spPr>
          <a:xfrm>
            <a:off x="6527949" y="2798003"/>
            <a:ext cx="508493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siker 80%-</a:t>
            </a:r>
            <a:r>
              <a:rPr lang="hu-HU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ban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gondolkodásmód és 20%-</a:t>
            </a:r>
            <a:r>
              <a:rPr lang="hu-HU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ban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amit csinálsz.</a:t>
            </a:r>
            <a:endParaRPr sz="11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Tony </a:t>
            </a:r>
            <a:r>
              <a:rPr lang="hu-HU" sz="32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Robbins</a:t>
            </a:r>
            <a:endParaRPr sz="32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gondolataink, a hitrendszerünk 2 típusa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6466989" y="4967323"/>
            <a:ext cx="53592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Erőt adó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hiedelem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82880" y="4967323"/>
            <a:ext cx="65174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Korlátozó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hiedelem</a:t>
            </a:r>
            <a:endParaRPr/>
          </a:p>
        </p:txBody>
      </p:sp>
      <p:pic>
        <p:nvPicPr>
          <p:cNvPr id="120" name="Google Shape;120;p4" descr="A képen rajz, aláírás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3540" y="2088821"/>
            <a:ext cx="3456170" cy="224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7991" y="1855425"/>
            <a:ext cx="2217245" cy="270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bizniszben is korlátoznak a hiedelmeink</a:t>
            </a:r>
            <a:endParaRPr/>
          </a:p>
        </p:txBody>
      </p:sp>
      <p:pic>
        <p:nvPicPr>
          <p:cNvPr id="130" name="Google Shape;130;p5" descr="A képen képernyőkép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 b="6326"/>
          <a:stretch/>
        </p:blipFill>
        <p:spPr>
          <a:xfrm>
            <a:off x="1326575" y="1750690"/>
            <a:ext cx="3625258" cy="454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A képen képernyőkép, férfi, fekete, monitor látható&#10;&#10;Automatikusan generált leírás"/>
          <p:cNvPicPr preferRelativeResize="0"/>
          <p:nvPr/>
        </p:nvPicPr>
        <p:blipFill rotWithShape="1">
          <a:blip r:embed="rId5">
            <a:alphaModFix/>
          </a:blip>
          <a:srcRect b="6315"/>
          <a:stretch/>
        </p:blipFill>
        <p:spPr>
          <a:xfrm>
            <a:off x="7240169" y="1742896"/>
            <a:ext cx="3889522" cy="455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848068" y="385010"/>
            <a:ext cx="43023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65 elérés / reakció</a:t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6888984" y="385010"/>
            <a:ext cx="46089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25 elérés / reakció</a:t>
            </a:r>
            <a:endParaRPr/>
          </a:p>
        </p:txBody>
      </p:sp>
      <p:pic>
        <p:nvPicPr>
          <p:cNvPr id="139" name="Google Shape;139;p6" descr="A képen képernyőkép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6575" y="1750690"/>
            <a:ext cx="3625258" cy="485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A képen képernyőkép, férfi, fekete, monitor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0169" y="1742896"/>
            <a:ext cx="3889522" cy="485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6299564" y="5031326"/>
            <a:ext cx="28939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highlight>
                  <a:srgbClr val="0046C7"/>
                </a:highlight>
                <a:latin typeface="Montserrat ExtraBold"/>
                <a:ea typeface="Montserrat ExtraBold"/>
                <a:cs typeface="Montserrat ExtraBold"/>
                <a:sym typeface="Montserrat ExtraBold"/>
              </a:rPr>
              <a:t>260%-kal jobban teljesített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0" y="2410346"/>
            <a:ext cx="12192000" cy="2468881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96239" y="2908413"/>
            <a:ext cx="4514337" cy="147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ExtraBold"/>
              <a:buNone/>
            </a:pPr>
            <a:r>
              <a:rPr lang="hu-HU" sz="40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legsikeresebb ügyfeleim</a:t>
            </a:r>
            <a:endParaRPr sz="36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7711441" y="2908413"/>
            <a:ext cx="4084320" cy="147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ExtraBold"/>
              <a:buNone/>
            </a:pPr>
            <a:r>
              <a:rPr lang="hu-H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Akiknek még nem sikerült</a:t>
            </a:r>
            <a:endParaRPr sz="3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961811" y="431573"/>
            <a:ext cx="6268377" cy="147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</a:pPr>
            <a:r>
              <a:rPr lang="hu-HU" sz="4800" b="1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 a különbség?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ExtraBold"/>
              <a:buNone/>
            </a:pPr>
            <a:r>
              <a:rPr lang="hu-HU" sz="36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Mit csinálnak másképp?</a:t>
            </a:r>
            <a:endParaRPr sz="32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4053840" y="3043147"/>
            <a:ext cx="4084320" cy="147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</a:pPr>
            <a:r>
              <a:rPr lang="hu-HU" sz="60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&lt;---&gt;</a:t>
            </a:r>
            <a:endParaRPr sz="5400" b="1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3128010" y="5385254"/>
            <a:ext cx="5935980" cy="147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ExtraBold"/>
              <a:buNone/>
            </a:pPr>
            <a:r>
              <a:rPr lang="hu-HU" sz="3600" b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TOP4 korlátozó hiedelem</a:t>
            </a:r>
            <a:endParaRPr sz="2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375" y="1412075"/>
            <a:ext cx="4362525" cy="43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 1 – Félek a kudarctól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1287328" y="5445925"/>
            <a:ext cx="96223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„A </a:t>
            </a:r>
            <a:r>
              <a:rPr lang="hu-HU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kurdactól</a:t>
            </a:r>
            <a:r>
              <a:rPr lang="hu-H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félek, mi lesz ha nem jön össze? / Mit gondolnak majd rólam?”</a:t>
            </a:r>
            <a:endParaRPr sz="1200" dirty="0"/>
          </a:p>
        </p:txBody>
      </p:sp>
      <p:sp>
        <p:nvSpPr>
          <p:cNvPr id="162" name="Google Shape;162;p8"/>
          <p:cNvSpPr txBox="1"/>
          <p:nvPr/>
        </p:nvSpPr>
        <p:spPr>
          <a:xfrm>
            <a:off x="566494" y="2023819"/>
            <a:ext cx="7492851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 fog elsőre sikerülni, ez normális!</a:t>
            </a:r>
            <a:b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-H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(Ha mégis, akkor lehet, hogy túl kicsi célt állítottál fel!)</a:t>
            </a:r>
            <a:endParaRPr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Senki nem tudja mi kell a piacnak, de mindenki lehet elég kitartó ahhoz, hogy rájöjjön.</a:t>
            </a:r>
            <a:endParaRPr sz="4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0" y="-1"/>
            <a:ext cx="12192000" cy="1286359"/>
          </a:xfrm>
          <a:prstGeom prst="rect">
            <a:avLst/>
          </a:prstGeom>
          <a:solidFill>
            <a:srgbClr val="0046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9653" y="449501"/>
            <a:ext cx="1062248" cy="38740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/>
          <p:nvPr/>
        </p:nvSpPr>
        <p:spPr>
          <a:xfrm>
            <a:off x="370989" y="350790"/>
            <a:ext cx="10079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Saját példa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2349573" y="5794203"/>
            <a:ext cx="74928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Második könyv nem jött be...</a:t>
            </a:r>
            <a:endParaRPr/>
          </a:p>
        </p:txBody>
      </p:sp>
      <p:pic>
        <p:nvPicPr>
          <p:cNvPr id="172" name="Google Shape;172;p9" descr="A képen szöveg, padló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 l="40667" r="20889"/>
          <a:stretch/>
        </p:blipFill>
        <p:spPr>
          <a:xfrm rot="5400000">
            <a:off x="3945769" y="-654530"/>
            <a:ext cx="4300458" cy="838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1833</Words>
  <Application>Microsoft Macintosh PowerPoint</Application>
  <PresentationFormat>Szélesvásznú</PresentationFormat>
  <Paragraphs>220</Paragraphs>
  <Slides>32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Montserrat ExtraBold</vt:lpstr>
      <vt:lpstr>Montserrat</vt:lpstr>
      <vt:lpstr>Calibri</vt:lpstr>
      <vt:lpstr>Arial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szenadam</dc:creator>
  <cp:lastModifiedBy>Zsolt Doman</cp:lastModifiedBy>
  <cp:revision>2</cp:revision>
  <dcterms:created xsi:type="dcterms:W3CDTF">2017-09-27T08:44:19Z</dcterms:created>
  <dcterms:modified xsi:type="dcterms:W3CDTF">2021-02-21T11:16:34Z</dcterms:modified>
</cp:coreProperties>
</file>